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0" r:id="rId5"/>
    <p:sldId id="264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0" d="100"/>
          <a:sy n="100" d="100"/>
        </p:scale>
        <p:origin x="51" y="8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E26AE-769E-D060-E3C3-57E5C25C1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A7581E-4D59-99DF-89EF-307E51024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0F448B-2265-9906-FC4B-DA8E7ED3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7A980A-A628-E7C1-31C7-AC91EF79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96C0E3-F05F-710A-22F6-02CEF9AD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7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2423F-C296-9688-80C5-63D7D418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6688F2-58C8-46CB-BF10-2DB4A0AFA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566BB-B523-3649-75EB-943B91A07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8C3B88-F012-FEB1-E30C-3362211C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87F3E-4754-8951-1A3B-29BBBDE0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58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CFFC05-6BC5-EE52-A710-F663135F4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C259C5-8969-2C33-3E81-19B2880B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5EAB9-1591-AD17-840D-305A0FE75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1708C4-CC3C-DD58-1694-8AFC72CC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A0C39E-F01E-C26C-8CE9-7812BB68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2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A7FFB-15F7-511A-118F-42BED5B1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6FB4B-90CD-2773-70CE-1F11C82B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80DC9-D40D-0916-49CE-B6D5EA7C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E428C-1631-7AA1-8401-42D221C0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366E17-4E6C-C67D-DC9E-28427BAE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2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B7BF2-F8DF-5B74-CFB3-7286DFC9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27C673-2A1F-6084-48F5-C14DBA28F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EA95E-0F0F-83E7-0077-D813F040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FDCFC-5579-6A94-5965-8A0C0A6F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12BF4-E41D-084A-7ABA-99E5AEBC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68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4F0B8-34F0-D7E4-96E9-7FAD60FF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529C3-C591-3D38-4318-27A8A71AE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A2705B-2163-ABB0-972F-FD4CFE69C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AFC9E6-C019-EFA7-07F0-0DD1AA74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8F3B6A-61DD-B5F9-A847-975EA6E4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3B32C3-CFD5-5B07-9257-B050F57C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69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067D5-0A90-5229-C1A4-2CB56F5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F1EB19-1FF2-EBEB-E7BD-64E42A2E7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E5D39-8575-50ED-B69E-ED135F315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C65AF5-0288-AC30-3B26-FDA22FD1E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1FCEF2-509C-CA86-E5F9-5B51FD864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71F573-A87C-A431-1109-28C39FAD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7FC417-1038-3243-7AA8-23EDD63B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BB07B6-341C-951B-B401-5EDE2774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85EA8-1CB2-6C5A-1B43-FC6CDC4F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1D6C61-27D1-9F8D-46B9-E751171F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02A229-0B0C-0FBE-36F5-C5904AF6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8B0168-DFBF-2866-AD7F-7B4F4E3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1DAD5-1A76-A016-1685-530FC558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05BEF3-0EBC-2F80-5A95-3BC3E830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B225D1-F675-1D53-7D35-0E5A7A6B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2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9D912-7E9F-9762-D19D-79BF9388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835C2-4714-35A1-1DE7-85F23A07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E23218-D542-F40B-5D61-C424AF794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BCDAE-9685-2D95-CE87-F32D7FB5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5CC411-6491-3450-BA61-9454393F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471E5C-B6D9-8609-7581-CBB6ACB8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18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E7C42-4538-6EC4-603D-D29E0AC4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CE2C2E-E526-DF9F-B49B-D85391BB6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EE8E75-7055-3A3C-0962-25303EA91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184ADB-F03C-5BEB-AC1F-E9402209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9152B0-F8BC-5BB0-5723-0AAAC546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4EC75-C551-D5FC-D46D-C3C35190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0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A1A38D-E998-C012-F65F-C9058BB9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4A62D9-B8C6-C59E-D7EF-F527CC534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F84FF-4A4A-33E2-F918-B784F364F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F1A18F-E870-0AAE-A663-BFED86A3B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CB0254-99F6-4BEF-EC83-7DC206DB1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6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EE7E2-9D9B-13DF-D153-F025156EB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41" y="933867"/>
            <a:ext cx="11277600" cy="1279666"/>
          </a:xfrm>
        </p:spPr>
        <p:txBody>
          <a:bodyPr>
            <a:normAutofit fontScale="90000"/>
          </a:bodyPr>
          <a:lstStyle/>
          <a:p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Multi-Kernel </a:t>
            </a:r>
            <a:r>
              <a:rPr lang="en-US" altLang="zh-CN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Correntropy</a:t>
            </a:r>
            <a:r>
              <a:rPr lang="en-US" altLang="zh-CN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Smoother for 6D Foot Motion Tracking with Inertial Sensors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44675A-BD23-B9EA-B054-F380A218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1765" y="3578132"/>
            <a:ext cx="8139953" cy="1655762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Shilei Li, Dawei Shi,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Yunjiang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Lou, 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Chenglong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Lisheng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Ling Shi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4B58F-A59F-549D-E631-25A988A7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7" y="5233894"/>
            <a:ext cx="2209800" cy="15805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E76E45-58F1-E655-E54E-C15D9FCD2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8861" y="5175219"/>
            <a:ext cx="1968047" cy="1669271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0AD3D1-8B4E-81E6-1634-526FD165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1161" y="5243557"/>
            <a:ext cx="1532594" cy="153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A379F6-EB85-05D5-4CEA-A208CC1EC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008" y="5117793"/>
            <a:ext cx="1672170" cy="17266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15779F-B663-4CA0-94DF-056C8D8174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2892" y="5448300"/>
            <a:ext cx="2732844" cy="12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F06771E9-EDD2-9315-4877-3AF5D09A2837}"/>
              </a:ext>
            </a:extLst>
          </p:cNvPr>
          <p:cNvSpPr txBox="1"/>
          <p:nvPr/>
        </p:nvSpPr>
        <p:spPr>
          <a:xfrm>
            <a:off x="958410" y="449196"/>
            <a:ext cx="1085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Stair  Walking Animation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E8B91C6-7AAE-4647-1261-F35D4A49BE8D}"/>
              </a:ext>
            </a:extLst>
          </p:cNvPr>
          <p:cNvGrpSpPr/>
          <p:nvPr/>
        </p:nvGrpSpPr>
        <p:grpSpPr>
          <a:xfrm>
            <a:off x="992841" y="2655912"/>
            <a:ext cx="5007909" cy="3574687"/>
            <a:chOff x="158750" y="2125063"/>
            <a:chExt cx="5130801" cy="384960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8206E61-ED41-C289-F22F-D95F36AC3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50" y="2125063"/>
              <a:ext cx="5130801" cy="384960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D80C27D-F669-F75F-2FC0-47E6F343A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933599" y="4618716"/>
              <a:ext cx="1162504" cy="1549400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4700CAA-19E9-345A-8A0B-A894E4F847DD}"/>
              </a:ext>
            </a:extLst>
          </p:cNvPr>
          <p:cNvSpPr txBox="1"/>
          <p:nvPr/>
        </p:nvSpPr>
        <p:spPr>
          <a:xfrm>
            <a:off x="2276020" y="625753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686634-AA63-9134-7890-583DB6A7234E}"/>
              </a:ext>
            </a:extLst>
          </p:cNvPr>
          <p:cNvSpPr txBox="1"/>
          <p:nvPr/>
        </p:nvSpPr>
        <p:spPr>
          <a:xfrm>
            <a:off x="6352767" y="6257539"/>
            <a:ext cx="447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 orientation and trajectory animation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EA6397-6BBF-6C3B-9CA9-08D0B8560DB6}"/>
              </a:ext>
            </a:extLst>
          </p:cNvPr>
          <p:cNvSpPr txBox="1"/>
          <p:nvPr/>
        </p:nvSpPr>
        <p:spPr>
          <a:xfrm>
            <a:off x="871206" y="1122467"/>
            <a:ext cx="10449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initial position of the two IMUs was synchronized using the relative position of the left and right foot, as measured with a ruler. The subject walks using a natural walking speed and the detailed code is available in 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stair_walking_pilot_s3_intersection_rfoot_lfoot.m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Stair_outdoor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媒体1">
            <a:hlinkClick r:id="" action="ppaction://media"/>
            <a:extLst>
              <a:ext uri="{FF2B5EF4-FFF2-40B4-BE49-F238E27FC236}">
                <a16:creationId xmlns:a16="http://schemas.microsoft.com/office/drawing/2014/main" id="{9F30054C-5E52-D42E-237B-FF447BBA0D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7637" y="2655911"/>
            <a:ext cx="4630663" cy="36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1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26245F-127E-162B-AAE3-25840DEC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44" y="2415581"/>
            <a:ext cx="4908378" cy="36877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B890274-4AAE-6F6E-3D3D-B6E68D13FCAE}"/>
              </a:ext>
            </a:extLst>
          </p:cNvPr>
          <p:cNvSpPr txBox="1"/>
          <p:nvPr/>
        </p:nvSpPr>
        <p:spPr>
          <a:xfrm>
            <a:off x="972368" y="449196"/>
            <a:ext cx="1030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Indoor Walking Animation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D66707-7018-2104-992E-44911DF6307A}"/>
              </a:ext>
            </a:extLst>
          </p:cNvPr>
          <p:cNvSpPr txBox="1"/>
          <p:nvPr/>
        </p:nvSpPr>
        <p:spPr>
          <a:xfrm>
            <a:off x="2222500" y="630101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6F1D6-0DDD-DDA5-FAA6-8A11D3744304}"/>
              </a:ext>
            </a:extLst>
          </p:cNvPr>
          <p:cNvSpPr txBox="1"/>
          <p:nvPr/>
        </p:nvSpPr>
        <p:spPr>
          <a:xfrm>
            <a:off x="7364468" y="6301019"/>
            <a:ext cx="3643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with stairs and slopes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658824-FD08-3B6E-453A-FA03F3362756}"/>
              </a:ext>
            </a:extLst>
          </p:cNvPr>
          <p:cNvSpPr txBox="1"/>
          <p:nvPr/>
        </p:nvSpPr>
        <p:spPr>
          <a:xfrm>
            <a:off x="871206" y="1068681"/>
            <a:ext cx="1044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subject walks using a natural walking speed with both stairs and slopes. Details see: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stair_slope_walking_rfoot_lfoot.m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媒体2">
            <a:hlinkClick r:id="" action="ppaction://media"/>
            <a:extLst>
              <a:ext uri="{FF2B5EF4-FFF2-40B4-BE49-F238E27FC236}">
                <a16:creationId xmlns:a16="http://schemas.microsoft.com/office/drawing/2014/main" id="{413A4045-3527-BE2F-F643-DD443EA1C7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0331" y="2414871"/>
            <a:ext cx="4741366" cy="36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7D293B-C942-24D3-626B-9CB3828A99E9}"/>
              </a:ext>
            </a:extLst>
          </p:cNvPr>
          <p:cNvSpPr txBox="1"/>
          <p:nvPr/>
        </p:nvSpPr>
        <p:spPr>
          <a:xfrm>
            <a:off x="1119062" y="449196"/>
            <a:ext cx="9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Indoor Walking Animation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D9FB04-01F5-3BFE-EFE8-A9ECC12FEEFF}"/>
              </a:ext>
            </a:extLst>
          </p:cNvPr>
          <p:cNvSpPr txBox="1"/>
          <p:nvPr/>
        </p:nvSpPr>
        <p:spPr>
          <a:xfrm>
            <a:off x="8467638" y="6043437"/>
            <a:ext cx="1788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walking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B19917-5035-EB05-122E-BB9324819F45}"/>
              </a:ext>
            </a:extLst>
          </p:cNvPr>
          <p:cNvSpPr txBox="1"/>
          <p:nvPr/>
        </p:nvSpPr>
        <p:spPr>
          <a:xfrm>
            <a:off x="2105935" y="6043437"/>
            <a:ext cx="219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with stairs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媒体3">
            <a:hlinkClick r:id="" action="ppaction://media"/>
            <a:extLst>
              <a:ext uri="{FF2B5EF4-FFF2-40B4-BE49-F238E27FC236}">
                <a16:creationId xmlns:a16="http://schemas.microsoft.com/office/drawing/2014/main" id="{77DE7BD8-2CBD-7663-4901-BC10B449B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3003" y="2034171"/>
            <a:ext cx="4970165" cy="3865684"/>
          </a:xfrm>
          <a:prstGeom prst="rect">
            <a:avLst/>
          </a:prstGeom>
        </p:spPr>
      </p:pic>
      <p:pic>
        <p:nvPicPr>
          <p:cNvPr id="8" name="媒体4">
            <a:hlinkClick r:id="" action="ppaction://media"/>
            <a:extLst>
              <a:ext uri="{FF2B5EF4-FFF2-40B4-BE49-F238E27FC236}">
                <a16:creationId xmlns:a16="http://schemas.microsoft.com/office/drawing/2014/main" id="{1CED0A21-51C6-E56C-BFF2-3FCA61E3D2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2743" y="2034170"/>
            <a:ext cx="4970166" cy="3865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548C61-DC78-5C43-008C-D9BCCECC93B2}"/>
              </a:ext>
            </a:extLst>
          </p:cNvPr>
          <p:cNvSpPr txBox="1"/>
          <p:nvPr/>
        </p:nvSpPr>
        <p:spPr>
          <a:xfrm>
            <a:off x="871206" y="1116311"/>
            <a:ext cx="1044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subject walks using a natural walking speed in two conditions: walking with stairs, and level walking. Details see: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stair_walking_rfoot_lfoot.m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square_walking_rfoot_lfoot.m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37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文本框 6">
            <a:extLst>
              <a:ext uri="{FF2B5EF4-FFF2-40B4-BE49-F238E27FC236}">
                <a16:creationId xmlns:a16="http://schemas.microsoft.com/office/drawing/2014/main" id="{4468004E-CBBE-3381-88FC-05901E92243E}"/>
              </a:ext>
            </a:extLst>
          </p:cNvPr>
          <p:cNvSpPr txBox="1"/>
          <p:nvPr/>
        </p:nvSpPr>
        <p:spPr>
          <a:xfrm>
            <a:off x="1119062" y="449196"/>
            <a:ext cx="9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Code Details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aphicFrame>
        <p:nvGraphicFramePr>
          <p:cNvPr id="9" name="表格 8">
            <a:extLst>
              <a:ext uri="{FF2B5EF4-FFF2-40B4-BE49-F238E27FC236}">
                <a16:creationId xmlns:a16="http://schemas.microsoft.com/office/drawing/2014/main" id="{BC3512C8-E88D-C709-5B6A-C9340E6808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4349945"/>
              </p:ext>
            </p:extLst>
          </p:nvPr>
        </p:nvGraphicFramePr>
        <p:xfrm>
          <a:off x="642718" y="1262984"/>
          <a:ext cx="11080981" cy="5240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5124">
                  <a:extLst>
                    <a:ext uri="{9D8B030D-6E8A-4147-A177-3AD203B41FA5}">
                      <a16:colId xmlns:a16="http://schemas.microsoft.com/office/drawing/2014/main" val="786103969"/>
                    </a:ext>
                  </a:extLst>
                </a:gridCol>
                <a:gridCol w="4431179">
                  <a:extLst>
                    <a:ext uri="{9D8B030D-6E8A-4147-A177-3AD203B41FA5}">
                      <a16:colId xmlns:a16="http://schemas.microsoft.com/office/drawing/2014/main" val="2890384562"/>
                    </a:ext>
                  </a:extLst>
                </a:gridCol>
                <a:gridCol w="2691744">
                  <a:extLst>
                    <a:ext uri="{9D8B030D-6E8A-4147-A177-3AD203B41FA5}">
                      <a16:colId xmlns:a16="http://schemas.microsoft.com/office/drawing/2014/main" val="2282183961"/>
                    </a:ext>
                  </a:extLst>
                </a:gridCol>
                <a:gridCol w="1952934">
                  <a:extLst>
                    <a:ext uri="{9D8B030D-6E8A-4147-A177-3AD203B41FA5}">
                      <a16:colId xmlns:a16="http://schemas.microsoft.com/office/drawing/2014/main" val="889906770"/>
                    </a:ext>
                  </a:extLst>
                </a:gridCol>
              </a:tblGrid>
              <a:tr h="369743"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Folder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Description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Code execution</a:t>
                      </a:r>
                      <a:endParaRPr lang="zh-CN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dirty="0"/>
                        <a:t>Remark</a:t>
                      </a:r>
                      <a:endParaRPr lang="zh-CN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77319536"/>
                  </a:ext>
                </a:extLst>
              </a:tr>
              <a:tr h="812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Performance comparison of different smoothers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i="0" kern="1200" dirty="0" err="1">
                          <a:solidFill>
                            <a:schemeClr val="dk1"/>
                          </a:solidFill>
                          <a:effectLst/>
                          <a:latin typeface="Times New Roman" panose="02020603050405020304" pitchFamily="18" charset="0"/>
                          <a:ea typeface="+mn-ea"/>
                          <a:cs typeface="Times New Roman" panose="02020603050405020304" pitchFamily="18" charset="0"/>
                        </a:rPr>
                        <a:t>smoother_impulsive_measurement.m</a:t>
                      </a:r>
                      <a:endParaRPr lang="en-US" altLang="zh-CN" sz="2000" b="0" i="0" kern="1200" dirty="0">
                        <a:solidFill>
                          <a:schemeClr val="dk1"/>
                        </a:solidFill>
                        <a:effectLst/>
                        <a:latin typeface="Times New Roman" panose="02020603050405020304" pitchFamily="18" charset="0"/>
                        <a:ea typeface="+mn-ea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simulation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6393263"/>
                  </a:ext>
                </a:extLst>
              </a:tr>
              <a:tr h="81229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Square_walking_OPC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Square walking compared with optical motion capture (OPC) data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walking_square.m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Single foot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20021273"/>
                  </a:ext>
                </a:extLst>
              </a:tr>
              <a:tr h="101679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Stair_outdoor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Walking on a long stair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stair_walking_pilot_s3_intersection_rfoot_lfoot.m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feet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4867894"/>
                  </a:ext>
                </a:extLst>
              </a:tr>
              <a:tr h="812291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Stair_slope_walking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Square walking passing a stair and slope 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stair_slope_walking_rfoot_lfoot.m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feet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82501385"/>
                  </a:ext>
                </a:extLst>
              </a:tr>
              <a:tr h="7086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Stair_walking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Square walking passing a stair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  <a:p>
                      <a:pPr algn="just"/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stair_walking_rfoot_lfoot.m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feet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1975487"/>
                  </a:ext>
                </a:extLst>
              </a:tr>
              <a:tr h="70867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Square_walking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just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Square walking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just"/>
                      <a:r>
                        <a:rPr lang="en-US" altLang="zh-CN" sz="2000" dirty="0" err="1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square_walking_rfoot_lfoot.m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Times New Roman" panose="02020603050405020304" pitchFamily="18" charset="0"/>
                          <a:cs typeface="Times New Roman" panose="02020603050405020304" pitchFamily="18" charset="0"/>
                        </a:rPr>
                        <a:t>Two feet</a:t>
                      </a:r>
                      <a:endParaRPr lang="zh-CN" altLang="en-US" sz="2000" dirty="0"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419890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21952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320</Words>
  <Application>Microsoft Office PowerPoint</Application>
  <PresentationFormat>宽屏</PresentationFormat>
  <Paragraphs>44</Paragraphs>
  <Slides>5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Office 主题​​</vt:lpstr>
      <vt:lpstr> Multi-Kernel Correntropy Smoother for 6D Foot Motion Tracking with Inertial Sensors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Smoother-based Orientation and Trajectory Estimation with Foot-mounted Inertial Sensors</dc:title>
  <dc:creator>LI Shilei</dc:creator>
  <cp:lastModifiedBy>LI Shilei</cp:lastModifiedBy>
  <cp:revision>85</cp:revision>
  <dcterms:created xsi:type="dcterms:W3CDTF">2024-03-21T09:00:57Z</dcterms:created>
  <dcterms:modified xsi:type="dcterms:W3CDTF">2025-01-06T08:10:31Z</dcterms:modified>
</cp:coreProperties>
</file>